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279" r:id="rId3"/>
    <p:sldId id="267" r:id="rId4"/>
    <p:sldId id="269" r:id="rId5"/>
    <p:sldId id="258" r:id="rId6"/>
    <p:sldId id="270" r:id="rId7"/>
    <p:sldId id="289" r:id="rId8"/>
    <p:sldId id="290" r:id="rId9"/>
    <p:sldId id="271" r:id="rId10"/>
    <p:sldId id="299" r:id="rId11"/>
    <p:sldId id="272" r:id="rId12"/>
    <p:sldId id="273" r:id="rId13"/>
    <p:sldId id="298" r:id="rId14"/>
    <p:sldId id="291" r:id="rId15"/>
    <p:sldId id="292" r:id="rId16"/>
    <p:sldId id="274" r:id="rId17"/>
    <p:sldId id="275" r:id="rId18"/>
    <p:sldId id="293" r:id="rId19"/>
    <p:sldId id="294" r:id="rId20"/>
    <p:sldId id="295" r:id="rId21"/>
    <p:sldId id="296" r:id="rId22"/>
    <p:sldId id="297" r:id="rId23"/>
    <p:sldId id="263" r:id="rId24"/>
    <p:sldId id="264" r:id="rId25"/>
    <p:sldId id="265" r:id="rId26"/>
    <p:sldId id="266" r:id="rId27"/>
    <p:sldId id="277" r:id="rId28"/>
    <p:sldId id="278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0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FF00"/>
    <a:srgbClr val="00CC66"/>
    <a:srgbClr val="FF66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Singapore</c:v>
                </c:pt>
                <c:pt idx="1">
                  <c:v>Brunei</c:v>
                </c:pt>
                <c:pt idx="2">
                  <c:v>MaLaixia</c:v>
                </c:pt>
                <c:pt idx="3">
                  <c:v>Thailand</c:v>
                </c:pt>
                <c:pt idx="4">
                  <c:v>Indonesia</c:v>
                </c:pt>
                <c:pt idx="5">
                  <c:v>Philippines</c:v>
                </c:pt>
                <c:pt idx="6">
                  <c:v>Vietnam</c:v>
                </c:pt>
                <c:pt idx="7">
                  <c:v>Lào</c:v>
                </c:pt>
                <c:pt idx="8">
                  <c:v>Mianmar</c:v>
                </c:pt>
                <c:pt idx="9">
                  <c:v>Campuchia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54649</c:v>
                </c:pt>
                <c:pt idx="1">
                  <c:v>38563</c:v>
                </c:pt>
                <c:pt idx="2">
                  <c:v>10514</c:v>
                </c:pt>
                <c:pt idx="3">
                  <c:v>5560</c:v>
                </c:pt>
                <c:pt idx="4">
                  <c:v>3514</c:v>
                </c:pt>
                <c:pt idx="5">
                  <c:v>2765</c:v>
                </c:pt>
                <c:pt idx="6">
                  <c:v>1868</c:v>
                </c:pt>
                <c:pt idx="7">
                  <c:v>1589</c:v>
                </c:pt>
                <c:pt idx="8">
                  <c:v>1183</c:v>
                </c:pt>
                <c:pt idx="9">
                  <c:v>1008</c:v>
                </c:pt>
              </c:numCache>
            </c:numRef>
          </c:val>
        </c:ser>
        <c:shape val="cylinder"/>
        <c:axId val="168810368"/>
        <c:axId val="168811904"/>
        <c:axId val="0"/>
      </c:bar3DChart>
      <c:catAx>
        <c:axId val="168810368"/>
        <c:scaling>
          <c:orientation val="maxMin"/>
        </c:scaling>
        <c:axPos val="l"/>
        <c:numFmt formatCode="#,##0.00;[Red]#,##0.00" sourceLinked="0"/>
        <c:minorTickMark val="out"/>
        <c:tickLblPos val="nextTo"/>
        <c:txPr>
          <a:bodyPr/>
          <a:lstStyle/>
          <a:p>
            <a:pPr>
              <a:defRPr sz="2000">
                <a:solidFill>
                  <a:srgbClr val="0000FF"/>
                </a:solidFill>
              </a:defRPr>
            </a:pPr>
            <a:endParaRPr lang="en-US"/>
          </a:p>
        </c:txPr>
        <c:crossAx val="168811904"/>
        <c:crosses val="autoZero"/>
        <c:lblAlgn val="ctr"/>
        <c:lblOffset val="100"/>
      </c:catAx>
      <c:valAx>
        <c:axId val="168811904"/>
        <c:scaling>
          <c:orientation val="minMax"/>
        </c:scaling>
        <c:axPos val="t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rgbClr val="0000FF"/>
                </a:solidFill>
              </a:defRPr>
            </a:pPr>
            <a:endParaRPr lang="en-US"/>
          </a:p>
        </c:txPr>
        <c:crossAx val="168810368"/>
        <c:crossesAt val="1"/>
        <c:crossBetween val="between"/>
      </c:valAx>
    </c:plotArea>
    <c:plotVisOnly val="1"/>
  </c:chart>
  <c:txPr>
    <a:bodyPr/>
    <a:lstStyle/>
    <a:p>
      <a:pPr>
        <a:defRPr sz="1800" b="1">
          <a:solidFill>
            <a:srgbClr val="FF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6BF9D-2B04-4B3B-9939-2F4DA66BC820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7F82-8808-4A6B-8DF7-ABF32F6A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FCFD0-5662-470F-9CBA-D914B84A47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D70A-F101-4514-B6E2-B3AA285D3D14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DC34-88EC-4EB2-A740-DEABF158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CLIP%202%20-%20M&#7909;c%20Ti&#234;u%20c&#7911;a%20ASEAN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45%20thanh%20lap%20asean.mpe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Trailer%20SEA%20Games%2028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FBNC%20-%2031-12-2015,%20c&#7897;ng%20&#273;&#7891;ng%20kinh%20t&#7871;%20AEC%20ch&#237;nh%20th&#7913;c%20h&#236;nh%20th&#224;nh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ASEAN-%20'Song%20of%20Unity'%20(with%20lyrics)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FBNC%20-%20Di&#7877;n%20&#273;&#224;n%20khu%20v&#7921;c%20ASEAN%20v&#7873;%20an%20ninh%20kh&#244;ng%20gian%20khai%20m&#7841;c%20t&#7841;i%20B&#7855;c%20Kinh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Th&#244;ng%20c&#225;o%20chung%20c&#7911;a%20H&#7897;i%20ngh&#7883;%20B&#7897;%20tr&#432;&#7903;ng%20y%20t&#7871;%20ASEAN%20l&#7847;n%20th&#7913;%2012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%20lien%20mon\Th&#7911;%20t&#432;&#7899;ng%20Nguy&#7877;n%20T&#7845;n%20D&#361;ng%20d&#7921;%20h&#7897;i%20ngh&#7883;%20c&#7845;p%20cao%20ASEAN%2021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gate.com.vn/wp-content/uploads/2015/08/asian2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i.ytimg.com/vi/8LaNbvu3u9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VNI-Briquet" pitchFamily="34" charset="0"/>
              </a:rPr>
              <a:t>Hoäi</a:t>
            </a:r>
            <a:r>
              <a:rPr lang="en-US" sz="6000" dirty="0" smtClean="0">
                <a:solidFill>
                  <a:schemeClr val="bg1"/>
                </a:solidFill>
                <a:latin typeface="VNI-Briquet" pitchFamily="34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Briquet" pitchFamily="34" charset="0"/>
              </a:rPr>
              <a:t>thaûo</a:t>
            </a:r>
            <a:endParaRPr lang="en-US" sz="6000" dirty="0">
              <a:solidFill>
                <a:schemeClr val="bg1"/>
              </a:solidFill>
              <a:latin typeface="VNI-Brique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3048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</a:rPr>
              <a:t>ASEAN</a:t>
            </a:r>
            <a:endParaRPr lang="en-US" sz="6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 HỘI VÀ THÁCH THỨC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IP 2 - Mục Tiêu của ASEA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8382000" cy="622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876800" cy="3916363"/>
          </a:xfrm>
        </p:spPr>
      </p:pic>
      <p:sp>
        <p:nvSpPr>
          <p:cNvPr id="7" name="Pentagon 6"/>
          <p:cNvSpPr/>
          <p:nvPr/>
        </p:nvSpPr>
        <p:spPr>
          <a:xfrm>
            <a:off x="2743200" y="152400"/>
            <a:ext cx="6400800" cy="1600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228600"/>
            <a:ext cx="5562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2743200" y="1905000"/>
            <a:ext cx="6400800" cy="1600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743200" y="3657600"/>
            <a:ext cx="6400800" cy="1600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2743200" y="5410200"/>
            <a:ext cx="6400800" cy="1219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0" y="1981200"/>
            <a:ext cx="5791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3733800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5562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085656" cy="4525963"/>
          </a:xfrm>
        </p:spPr>
      </p:pic>
      <p:sp>
        <p:nvSpPr>
          <p:cNvPr id="7" name="Pentagon 6"/>
          <p:cNvSpPr/>
          <p:nvPr/>
        </p:nvSpPr>
        <p:spPr>
          <a:xfrm>
            <a:off x="3581400" y="3352800"/>
            <a:ext cx="5334000" cy="1600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3581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NI-Times" pitchFamily="2" charset="0"/>
              </a:rPr>
              <a:t>III. QUAÙ TRÌNH HÌNH THAØNH VAØ PHAÙT TRIEÅN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45 thanh lap asean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8382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8601"/>
          <a:ext cx="8382000" cy="634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867400"/>
              </a:tblGrid>
              <a:tr h="4999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THỜI</a:t>
                      </a:r>
                      <a:r>
                        <a:rPr lang="en-US" sz="2800" baseline="0" dirty="0" smtClean="0"/>
                        <a:t> GIAN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SỰ</a:t>
                      </a:r>
                      <a:r>
                        <a:rPr lang="en-US" sz="2800" baseline="0" dirty="0" smtClean="0"/>
                        <a:t> KIỆN</a:t>
                      </a:r>
                      <a:endParaRPr lang="en-US" sz="2800" dirty="0"/>
                    </a:p>
                  </a:txBody>
                  <a:tcPr/>
                </a:tc>
              </a:tr>
              <a:tr h="9123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8/8/1967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75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2/1976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75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1984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75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7/1995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175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7/1997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175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4/1999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123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11/2007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9123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12/2015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8601"/>
          <a:ext cx="8382000" cy="646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867400"/>
              </a:tblGrid>
              <a:tr h="4955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THỜI</a:t>
                      </a:r>
                      <a:r>
                        <a:rPr lang="en-US" sz="2800" baseline="0" dirty="0" smtClean="0"/>
                        <a:t> GIAN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SỰ</a:t>
                      </a:r>
                      <a:r>
                        <a:rPr lang="en-US" sz="2800" baseline="0" dirty="0" smtClean="0"/>
                        <a:t> KIỆN</a:t>
                      </a:r>
                      <a:endParaRPr lang="en-US" sz="2800" dirty="0"/>
                    </a:p>
                  </a:txBody>
                  <a:tcPr/>
                </a:tc>
              </a:tr>
              <a:tr h="961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8/8/1967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ASEAN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chính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thức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thành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lập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tại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Bangkoc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với</a:t>
                      </a:r>
                      <a:r>
                        <a:rPr lang="en-US" sz="2000" b="1" baseline="0" dirty="0" smtClean="0"/>
                        <a:t> 5 </a:t>
                      </a:r>
                      <a:r>
                        <a:rPr lang="en-US" sz="2000" b="1" baseline="0" dirty="0" err="1" smtClean="0"/>
                        <a:t>thành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viên</a:t>
                      </a:r>
                      <a:r>
                        <a:rPr lang="en-US" sz="2000" b="1" baseline="0" dirty="0" smtClean="0"/>
                        <a:t> : THÁI LAN , INDONESIA , MALAYSIA , SINGAPORE , PHILIPPIN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704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2/1976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HỘI</a:t>
                      </a:r>
                      <a:r>
                        <a:rPr lang="en-US" sz="2000" b="1" baseline="0" dirty="0" smtClean="0"/>
                        <a:t> NGHỊ CẤP CAO LẦN I TẠI BA LI ĐÃ KÍ </a:t>
                      </a:r>
                      <a:r>
                        <a:rPr lang="en-US" sz="2000" b="1" baseline="0" dirty="0" err="1" smtClean="0"/>
                        <a:t>HiỆP</a:t>
                      </a:r>
                      <a:r>
                        <a:rPr lang="en-US" sz="2000" b="1" baseline="0" dirty="0" smtClean="0"/>
                        <a:t> ƯỚC THÂN THIỆN VÀ HỢP TÁC</a:t>
                      </a:r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05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1984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BRUNEI GIA NHẬP</a:t>
                      </a:r>
                      <a:r>
                        <a:rPr lang="en-US" sz="2000" b="1" baseline="0" dirty="0" smtClean="0"/>
                        <a:t> ASEAN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05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7/1995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ViỆT</a:t>
                      </a:r>
                      <a:r>
                        <a:rPr lang="en-US" sz="2000" b="1" dirty="0" smtClean="0"/>
                        <a:t> NAM GIA NHẬP</a:t>
                      </a:r>
                      <a:r>
                        <a:rPr lang="en-US" sz="2000" b="1" baseline="0" dirty="0" smtClean="0"/>
                        <a:t> ASEAN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905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7/1997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LÀO</a:t>
                      </a:r>
                      <a:r>
                        <a:rPr lang="en-US" sz="2000" b="1" baseline="0" dirty="0" smtClean="0"/>
                        <a:t> VÀ MIANMAR GIA NHẬP ASEAN</a:t>
                      </a:r>
                      <a:endParaRPr lang="en-US" sz="2000" b="1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  <a:tr h="5905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4/1999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CAMBODIA GIA NHẬP</a:t>
                      </a:r>
                      <a:r>
                        <a:rPr lang="en-US" sz="2000" b="1" baseline="0" dirty="0" smtClean="0"/>
                        <a:t> MIANMAR</a:t>
                      </a:r>
                      <a:endParaRPr lang="en-US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61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11/2007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CÁC</a:t>
                      </a:r>
                      <a:r>
                        <a:rPr lang="en-US" sz="2000" b="1" baseline="0" dirty="0" smtClean="0"/>
                        <a:t> THÀNH VIÊN ASEAN KÍ BẢN </a:t>
                      </a:r>
                      <a:r>
                        <a:rPr lang="en-US" sz="2000" b="1" baseline="0" dirty="0" err="1" smtClean="0"/>
                        <a:t>HiẾN</a:t>
                      </a:r>
                      <a:r>
                        <a:rPr lang="en-US" sz="2000" b="1" baseline="0" dirty="0" smtClean="0"/>
                        <a:t> CHƯƠNG ASEAN NHẰM XÂY DỰNG ASEAN THÀNH MỘT CỘNG ĐỒNG VỮNG MẠNH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72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Black" pitchFamily="34" charset="0"/>
                        </a:rPr>
                        <a:t>12/2015</a:t>
                      </a:r>
                      <a:endParaRPr lang="en-US" sz="28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CỘNG</a:t>
                      </a:r>
                      <a:r>
                        <a:rPr lang="en-US" sz="2000" b="1" baseline="0" dirty="0" smtClean="0"/>
                        <a:t> ĐỒNG KINH TẾ ASEAN ( AEC ) RA ĐỜI</a:t>
                      </a:r>
                      <a:endParaRPr lang="en-US" sz="2000" b="1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085656" cy="4525963"/>
          </a:xfrm>
        </p:spPr>
      </p:pic>
      <p:sp>
        <p:nvSpPr>
          <p:cNvPr id="7" name="Pentagon 6"/>
          <p:cNvSpPr/>
          <p:nvPr/>
        </p:nvSpPr>
        <p:spPr>
          <a:xfrm>
            <a:off x="3581400" y="3352800"/>
            <a:ext cx="5334000" cy="990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505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NI-Times" pitchFamily="2" charset="0"/>
              </a:rPr>
              <a:t>IV. CÔ CHEÁ HOAÏT ÑOÄNG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876800" cy="3916363"/>
          </a:xfrm>
        </p:spPr>
      </p:pic>
      <p:sp>
        <p:nvSpPr>
          <p:cNvPr id="7" name="Pentagon 6"/>
          <p:cNvSpPr/>
          <p:nvPr/>
        </p:nvSpPr>
        <p:spPr>
          <a:xfrm>
            <a:off x="2743200" y="152400"/>
            <a:ext cx="6172200" cy="8382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286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A.Thông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2743200" y="1143000"/>
            <a:ext cx="6172200" cy="8382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2743200" y="2209800"/>
            <a:ext cx="6172200" cy="8382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C.Tổ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743200" y="3276600"/>
            <a:ext cx="6172200" cy="10668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2743200" y="4495800"/>
            <a:ext cx="6248400" cy="9906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1219200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B.Thông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3352800"/>
            <a:ext cx="5638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D.Thông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Pentagon 21"/>
          <p:cNvSpPr/>
          <p:nvPr/>
        </p:nvSpPr>
        <p:spPr>
          <a:xfrm>
            <a:off x="2743200" y="5715000"/>
            <a:ext cx="6172200" cy="9144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4495800"/>
            <a:ext cx="5562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E.Xây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 ASEAN”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5626894"/>
            <a:ext cx="5562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F.Thông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iler SEA Games 2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8305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BNC - 31-12-2015, cộng đồng kinh tế AEC chính thức hình thà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80772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SEAN- 'Song of Unity' (with lyric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BNC - Diễn đàn khu vực ASEAN về an ninh không gian khai mạc tại Bắc Kin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ông cáo chung của Hội nghị Bộ trưởng y tế ASEAN lần thứ 1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ủ tướng Nguyễn Tấn Dũng dự hội nghị cấp cao ASEAN 2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4724400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vi-VN" sz="2400" i="1" dirty="0">
                <a:latin typeface="+mn-lt"/>
              </a:rPr>
              <a:t>Đại diện các nước </a:t>
            </a:r>
            <a:r>
              <a:rPr lang="vi-VN" sz="2400" i="1" dirty="0" smtClean="0">
                <a:latin typeface="+mn-lt"/>
              </a:rPr>
              <a:t>dự</a:t>
            </a:r>
            <a:r>
              <a:rPr lang="en-US" sz="2400" i="1" dirty="0" smtClean="0">
                <a:latin typeface="+mn-lt"/>
              </a:rPr>
              <a:t/>
            </a:r>
            <a:br>
              <a:rPr lang="en-US" sz="2400" i="1" dirty="0" smtClean="0">
                <a:latin typeface="+mn-lt"/>
              </a:rPr>
            </a:br>
            <a:r>
              <a:rPr lang="vi-VN" sz="2400" i="1" dirty="0" smtClean="0">
                <a:latin typeface="+mn-lt"/>
              </a:rPr>
              <a:t> </a:t>
            </a:r>
            <a:r>
              <a:rPr lang="vi-VN" sz="2400" i="1" dirty="0">
                <a:latin typeface="+mn-lt"/>
              </a:rPr>
              <a:t>Diễn đàn ARF-21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 descr="http://uploads.tapchiqptd.vn/Article/anhdoan/2014/10/16/khanh140428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23793" cy="4800600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>
            <a:off x="3886200" y="1905000"/>
            <a:ext cx="5257800" cy="4953000"/>
            <a:chOff x="3886200" y="1905000"/>
            <a:chExt cx="5257800" cy="4953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590800"/>
              <a:ext cx="52578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715000" y="1905000"/>
              <a:ext cx="3429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Hội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nghị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chức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cấp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tế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 (AHMM)</a:t>
              </a:r>
              <a:endParaRPr lang="en-US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Noto Serif"/>
                <a:cs typeface="Arial" pitchFamily="34" charset="0"/>
              </a:rPr>
              <a:t>Cộng đồng ASEAN 2015: Mô hình cao nhất của hợp tác khu vực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5943600" cy="4781729"/>
            <a:chOff x="0" y="0"/>
            <a:chExt cx="6286500" cy="4781729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6286500" cy="4781729"/>
              <a:chOff x="0" y="0"/>
              <a:chExt cx="6286500" cy="4781729"/>
            </a:xfrm>
          </p:grpSpPr>
          <p:pic>
            <p:nvPicPr>
              <p:cNvPr id="1026" name="Picture 2" descr="Cộng đồng ASEAN 2015 hình thành và đóng góp của Việt N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6286500" cy="3533775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3581400"/>
                <a:ext cx="4419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dirty="0" smtClean="0"/>
                  <a:t>Các nhà lãnh đạo ASEAN tại Hội nghị cấp cao 27 ở Kuala Lumpur, Malaysia</a:t>
                </a:r>
                <a:endParaRPr lang="en-US" sz="24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828800" y="0"/>
              <a:ext cx="2843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vi-VN" b="1" dirty="0" smtClean="0">
                  <a:solidFill>
                    <a:srgbClr val="FFFF00"/>
                  </a:solidFill>
                </a:rPr>
                <a:t>Cộng đồng ASEAN 2015</a:t>
              </a:r>
              <a:endParaRPr lang="vi-VN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2530" name="Picture 2" descr="http://imgs.vietnamnet.vn/Images/2015/11/30/15/20151130155653-ae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953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 descr="ASEAN_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small_1231468613_nv_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391180"/>
            <a:ext cx="9144000" cy="5628620"/>
            <a:chOff x="0" y="0"/>
            <a:chExt cx="9144000" cy="4104620"/>
          </a:xfrm>
        </p:grpSpPr>
        <p:grpSp>
          <p:nvGrpSpPr>
            <p:cNvPr id="3" name="Group 5"/>
            <p:cNvGrpSpPr/>
            <p:nvPr/>
          </p:nvGrpSpPr>
          <p:grpSpPr>
            <a:xfrm>
              <a:off x="0" y="0"/>
              <a:ext cx="9144000" cy="3523635"/>
              <a:chOff x="0" y="0"/>
              <a:chExt cx="9144000" cy="3523635"/>
            </a:xfrm>
          </p:grpSpPr>
          <p:pic>
            <p:nvPicPr>
              <p:cNvPr id="4" name="Picture 77" descr="segam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3505200"/>
              </a:xfrm>
              <a:prstGeom prst="rect">
                <a:avLst/>
              </a:prstGeom>
              <a:noFill/>
              <a:ln w="635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1026" name="Picture 2" descr="http://www2.vietbao.vn/images/vn55/the-thao/55171260-seagames2004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4648200" cy="3523635"/>
              </a:xfrm>
              <a:prstGeom prst="rect">
                <a:avLst/>
              </a:prstGeom>
              <a:noFill/>
              <a:ln w="6350">
                <a:solidFill>
                  <a:srgbClr val="0000FF"/>
                </a:solidFill>
              </a:ln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228600" y="3581400"/>
              <a:ext cx="891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Đại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thao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Nam Á  - Sea Games 24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085656" cy="4525963"/>
          </a:xfrm>
        </p:spPr>
      </p:pic>
      <p:sp>
        <p:nvSpPr>
          <p:cNvPr id="7" name="Pentagon 6"/>
          <p:cNvSpPr/>
          <p:nvPr/>
        </p:nvSpPr>
        <p:spPr>
          <a:xfrm>
            <a:off x="3581400" y="3352800"/>
            <a:ext cx="5334000" cy="990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505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NI-Times" pitchFamily="2" charset="0"/>
              </a:rPr>
              <a:t>V. THAØNH TÖÏU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6400800" cy="4525963"/>
          </a:xfrm>
        </p:spPr>
      </p:pic>
      <p:sp>
        <p:nvSpPr>
          <p:cNvPr id="9" name="Oval Callout 8"/>
          <p:cNvSpPr/>
          <p:nvPr/>
        </p:nvSpPr>
        <p:spPr>
          <a:xfrm>
            <a:off x="304800" y="685800"/>
            <a:ext cx="2362200" cy="2514600"/>
          </a:xfrm>
          <a:prstGeom prst="wedgeEllipseCallout">
            <a:avLst>
              <a:gd name="adj1" fmla="val 75487"/>
              <a:gd name="adj2" fmla="val 34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VNI-Times" pitchFamily="2" charset="0"/>
              </a:rPr>
              <a:t>KINH TEÁ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52400" y="3657600"/>
            <a:ext cx="2438400" cy="2362200"/>
          </a:xfrm>
          <a:prstGeom prst="wedgeEllipseCallout">
            <a:avLst>
              <a:gd name="adj1" fmla="val 67745"/>
              <a:gd name="adj2" fmla="val -1161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CHÍNH TRÒ</a:t>
            </a:r>
            <a:endParaRPr lang="en-US" sz="32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581400" y="228600"/>
            <a:ext cx="2438400" cy="2514600"/>
          </a:xfrm>
          <a:prstGeom prst="wedgeEllipseCallout">
            <a:avLst>
              <a:gd name="adj1" fmla="val -22776"/>
              <a:gd name="adj2" fmla="val 55514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VNI-Times" pitchFamily="2" charset="0"/>
              </a:rPr>
              <a:t>ÑÔØI SOÁNG XAÕ HOÄI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953000" y="4038600"/>
            <a:ext cx="2362200" cy="2514600"/>
          </a:xfrm>
          <a:prstGeom prst="wedgeEllipseCallout">
            <a:avLst>
              <a:gd name="adj1" fmla="val -63272"/>
              <a:gd name="adj2" fmla="val -25605"/>
            </a:avLst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VNI-Times" pitchFamily="2" charset="0"/>
              </a:rPr>
              <a:t>CAÙC MUÏC KHAÙC</a:t>
            </a:r>
            <a:endParaRPr lang="en-US" sz="3200" b="1" dirty="0"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1" y="990600"/>
          <a:ext cx="899159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399"/>
                <a:gridCol w="990600"/>
                <a:gridCol w="990600"/>
                <a:gridCol w="914400"/>
                <a:gridCol w="1143000"/>
                <a:gridCol w="990600"/>
                <a:gridCol w="1143000"/>
              </a:tblGrid>
              <a:tr h="362871">
                <a:tc>
                  <a:txBody>
                    <a:bodyPr/>
                    <a:lstStyle/>
                    <a:p>
                      <a:r>
                        <a:rPr lang="en-US" sz="2400" b="1" baseline="0" dirty="0" err="1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400" b="1" baseline="0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="1" baseline="0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khu</a:t>
                      </a:r>
                      <a:r>
                        <a:rPr lang="en-US" sz="2400" b="1" baseline="0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vực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Inđônêxia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MaLaiXia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-1,6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Philipin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Việt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Nam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5,25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5,42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Thái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Lan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-2,3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Singapo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- 0,8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14,8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Myanmar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Lào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8,2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Camphuchia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ASEAN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GDP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ASEAN (%)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: ASEAN Statistics 2014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rwickaseanconference.com/wp-content/uploads/2015/01/As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304800"/>
            <a:ext cx="487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ASEAN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ASSOCIATION OF SOUTH EAST ASIA NATION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19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HIỆP HỘI CÁC QUỐC GIA ĐÔNG NAM 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57200"/>
              <a:ext cx="91440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b="1" dirty="0" smtClean="0">
                  <a:latin typeface="Arial" pitchFamily="34" charset="0"/>
                  <a:cs typeface="Arial" pitchFamily="34" charset="0"/>
                </a:rPr>
                <a:t>Hình: GDP và tốc độ tăng GDP các nước ASEAN qua các năm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6200" y="6350913"/>
            <a:ext cx="937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ASEAN </a:t>
            </a:r>
            <a:r>
              <a:rPr lang="en-US" sz="22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2014 (USD)</a:t>
            </a:r>
            <a:endParaRPr lang="en-US" sz="22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1066800"/>
          <a:ext cx="9144002" cy="5410200"/>
        </p:xfrm>
        <a:graphic>
          <a:graphicData uri="http://schemas.openxmlformats.org/drawingml/2006/table">
            <a:tbl>
              <a:tblPr/>
              <a:tblGrid>
                <a:gridCol w="551794"/>
                <a:gridCol w="1505608"/>
                <a:gridCol w="1253358"/>
                <a:gridCol w="1024759"/>
                <a:gridCol w="945932"/>
                <a:gridCol w="966951"/>
                <a:gridCol w="990600"/>
                <a:gridCol w="959071"/>
                <a:gridCol w="945929"/>
              </a:tblGrid>
              <a:tr h="365297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STT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Quốc gia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GDP bình quân đầu người (USD)*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2011-2012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2012-2013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2013-2014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Điểm/7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Thứ hạng</a:t>
                      </a: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/</a:t>
                      </a:r>
                      <a:endParaRPr lang="en-US" sz="2000" b="1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142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Điểm/7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Thứ hạng</a:t>
                      </a: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/</a:t>
                      </a:r>
                      <a:endParaRPr lang="en-US" sz="2000" b="1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144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Điểm/7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Thứ hạng</a:t>
                      </a: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/</a:t>
                      </a:r>
                      <a:endParaRPr lang="en-US" sz="2000" b="1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148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Singapore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649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5.6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02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5.7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02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5.6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02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Malaysia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10.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51</a:t>
                      </a: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5.1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21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5.1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5.0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24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Brunei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38.563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4.8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28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4.9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28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4.9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26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Thailand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560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39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38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37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Indonesia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3.5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4.4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46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4.4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50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38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Philippines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2.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765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4.1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4.2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4.3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59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Vietnam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1.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868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4.2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4.1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4.2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70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Campuchia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1.008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3.9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97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4.0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85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4.0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88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9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Lào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1.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589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4.1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81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6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</a:t>
                      </a: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Mianmar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1.183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</a:t>
                      </a:r>
                      <a:endParaRPr lang="en-US" sz="2000" b="1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3.2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139</a:t>
                      </a:r>
                      <a:endParaRPr lang="en-US" sz="20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9017" marR="3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Bảng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2: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Chỉ số cạnh tranh toàn cầu (GCI) ở các nước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ASEAN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* Số liệu năm 201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4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400" b="1" dirty="0" smtClean="0"/>
                <a:t>Cán cân thương mại ASEAN giai đoạn 1998-2012</a:t>
              </a:r>
              <a:endParaRPr lang="en-US" sz="2400" b="1" dirty="0" smtClean="0"/>
            </a:p>
            <a:p>
              <a:pPr algn="r"/>
              <a:r>
                <a:rPr lang="vi-VN" sz="2400" b="1" dirty="0" smtClean="0"/>
                <a:t>(</a:t>
              </a:r>
              <a:r>
                <a:rPr lang="en-US" sz="2400" b="1" dirty="0" smtClean="0"/>
                <a:t>Đ</a:t>
              </a:r>
              <a:r>
                <a:rPr lang="vi-VN" sz="2400" b="1" dirty="0" smtClean="0"/>
                <a:t>v:tỷ USD)</a:t>
              </a:r>
              <a:endParaRPr lang="en-US" sz="2400" b="1" dirty="0"/>
            </a:p>
          </p:txBody>
        </p:sp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0"/>
              <a:ext cx="9144000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09600"/>
          <a:ext cx="9144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701800"/>
                <a:gridCol w="2032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khu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vực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Thuế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nhập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khẩu</a:t>
                      </a:r>
                      <a:endParaRPr lang="en-US" sz="2800" baseline="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nhập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khẩu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hàng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endParaRPr lang="en-US" sz="2800" baseline="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tiến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hành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kinh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doanh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đầu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tiên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ASEAN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9,53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Singapo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Việt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Nam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17,92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Camphuchia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Lào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Inđô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3: 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ian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867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FTAs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228600"/>
          <a:ext cx="7239000" cy="5562601"/>
        </p:xfrm>
        <a:graphic>
          <a:graphicData uri="http://schemas.openxmlformats.org/drawingml/2006/table">
            <a:tbl>
              <a:tblPr/>
              <a:tblGrid>
                <a:gridCol w="2739027"/>
                <a:gridCol w="4499973"/>
              </a:tblGrid>
              <a:tr h="505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Quốc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lượng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FTAs</a:t>
                      </a:r>
                      <a:endParaRPr lang="en-US" sz="2800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Singgpore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Brunei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US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Malaysia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Thailand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n-US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Indonesia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Philippines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n-US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Việt</a:t>
                      </a:r>
                      <a:r>
                        <a:rPr lang="en-US" sz="28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Nam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Lào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n-US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Campuchia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n-US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Myanma</a:t>
                      </a:r>
                      <a:endParaRPr lang="en-US" sz="2800" i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085656" cy="4525963"/>
          </a:xfrm>
        </p:spPr>
      </p:pic>
      <p:sp>
        <p:nvSpPr>
          <p:cNvPr id="7" name="Pentagon 6"/>
          <p:cNvSpPr/>
          <p:nvPr/>
        </p:nvSpPr>
        <p:spPr>
          <a:xfrm>
            <a:off x="3581400" y="3352800"/>
            <a:ext cx="5334000" cy="1371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5052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NI-Times" pitchFamily="2" charset="0"/>
              </a:rPr>
              <a:t>VI. CÔ HOÄI VAØ THAÙCH THÖÙC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085656" cy="4525963"/>
          </a:xfrm>
        </p:spPr>
      </p:pic>
      <p:sp>
        <p:nvSpPr>
          <p:cNvPr id="7" name="Pentagon 6"/>
          <p:cNvSpPr/>
          <p:nvPr/>
        </p:nvSpPr>
        <p:spPr>
          <a:xfrm>
            <a:off x="3657600" y="3352800"/>
            <a:ext cx="5181600" cy="1143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581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NI-Times" pitchFamily="2" charset="0"/>
              </a:rPr>
              <a:t>I. CÔ SÔÛ HÌNH THAØNH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800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VNI-Bandit" pitchFamily="2" charset="0"/>
              </a:rPr>
              <a:t>A.ÑÒA LYÙ</a:t>
            </a:r>
            <a:endParaRPr lang="en-US" sz="4400" dirty="0">
              <a:solidFill>
                <a:srgbClr val="FF0000"/>
              </a:solidFill>
              <a:latin typeface="VNI-Bandi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acific_ocean_1910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457200" y="77788"/>
            <a:ext cx="7924800" cy="6756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 rot="9487993">
            <a:off x="1698560" y="2624735"/>
            <a:ext cx="2674715" cy="181941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-1196543">
            <a:off x="1569098" y="2057400"/>
            <a:ext cx="381000" cy="11430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14400" y="12954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Á - </a:t>
            </a:r>
            <a:r>
              <a:rPr lang="en-US" sz="24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Âu</a:t>
            </a:r>
            <a:endParaRPr lang="en-US" sz="2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225290" y="2228671"/>
            <a:ext cx="1489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Thái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Dương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219200" y="2209800"/>
            <a:ext cx="838200" cy="1143000"/>
          </a:xfrm>
          <a:custGeom>
            <a:avLst/>
            <a:gdLst>
              <a:gd name="T0" fmla="*/ 2147483647 w 528"/>
              <a:gd name="T1" fmla="*/ 0 h 720"/>
              <a:gd name="T2" fmla="*/ 2147483647 w 528"/>
              <a:gd name="T3" fmla="*/ 2147483647 h 720"/>
              <a:gd name="T4" fmla="*/ 2147483647 w 528"/>
              <a:gd name="T5" fmla="*/ 2147483647 h 720"/>
              <a:gd name="T6" fmla="*/ 0 w 52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720"/>
              <a:gd name="T14" fmla="*/ 528 w 52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720">
                <a:moveTo>
                  <a:pt x="528" y="0"/>
                </a:moveTo>
                <a:cubicBezTo>
                  <a:pt x="480" y="0"/>
                  <a:pt x="432" y="0"/>
                  <a:pt x="384" y="96"/>
                </a:cubicBezTo>
                <a:cubicBezTo>
                  <a:pt x="336" y="192"/>
                  <a:pt x="304" y="472"/>
                  <a:pt x="240" y="576"/>
                </a:cubicBezTo>
                <a:cubicBezTo>
                  <a:pt x="176" y="680"/>
                  <a:pt x="40" y="696"/>
                  <a:pt x="0" y="720"/>
                </a:cubicBezTo>
              </a:path>
            </a:pathLst>
          </a:custGeom>
          <a:noFill/>
          <a:ln w="28575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762000" y="2819400"/>
            <a:ext cx="533400" cy="609600"/>
          </a:xfrm>
          <a:custGeom>
            <a:avLst/>
            <a:gdLst>
              <a:gd name="T0" fmla="*/ 2147483647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336" y="384"/>
                </a:moveTo>
                <a:cubicBezTo>
                  <a:pt x="216" y="296"/>
                  <a:pt x="96" y="208"/>
                  <a:pt x="48" y="144"/>
                </a:cubicBezTo>
                <a:cubicBezTo>
                  <a:pt x="0" y="80"/>
                  <a:pt x="24" y="40"/>
                  <a:pt x="48" y="0"/>
                </a:cubicBezTo>
              </a:path>
            </a:pathLst>
          </a:cu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762000" y="3327400"/>
            <a:ext cx="533400" cy="406400"/>
          </a:xfrm>
          <a:custGeom>
            <a:avLst/>
            <a:gdLst>
              <a:gd name="T0" fmla="*/ 2147483647 w 336"/>
              <a:gd name="T1" fmla="*/ 2147483647 h 256"/>
              <a:gd name="T2" fmla="*/ 2147483647 w 336"/>
              <a:gd name="T3" fmla="*/ 2147483647 h 256"/>
              <a:gd name="T4" fmla="*/ 2147483647 w 336"/>
              <a:gd name="T5" fmla="*/ 2147483647 h 256"/>
              <a:gd name="T6" fmla="*/ 0 w 336"/>
              <a:gd name="T7" fmla="*/ 2147483647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56"/>
              <a:gd name="T14" fmla="*/ 336 w 336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56">
                <a:moveTo>
                  <a:pt x="336" y="256"/>
                </a:moveTo>
                <a:cubicBezTo>
                  <a:pt x="280" y="204"/>
                  <a:pt x="224" y="152"/>
                  <a:pt x="192" y="112"/>
                </a:cubicBezTo>
                <a:cubicBezTo>
                  <a:pt x="160" y="72"/>
                  <a:pt x="176" y="32"/>
                  <a:pt x="144" y="16"/>
                </a:cubicBezTo>
                <a:cubicBezTo>
                  <a:pt x="112" y="0"/>
                  <a:pt x="24" y="16"/>
                  <a:pt x="0" y="16"/>
                </a:cubicBezTo>
              </a:path>
            </a:pathLst>
          </a:cu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1104900" y="2590800"/>
            <a:ext cx="279400" cy="762000"/>
          </a:xfrm>
          <a:custGeom>
            <a:avLst/>
            <a:gdLst>
              <a:gd name="T0" fmla="*/ 2147483647 w 176"/>
              <a:gd name="T1" fmla="*/ 2147483647 h 480"/>
              <a:gd name="T2" fmla="*/ 2147483647 w 176"/>
              <a:gd name="T3" fmla="*/ 2147483647 h 480"/>
              <a:gd name="T4" fmla="*/ 2147483647 w 176"/>
              <a:gd name="T5" fmla="*/ 2147483647 h 480"/>
              <a:gd name="T6" fmla="*/ 2147483647 w 176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76"/>
              <a:gd name="T13" fmla="*/ 0 h 480"/>
              <a:gd name="T14" fmla="*/ 176 w 176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" h="480">
                <a:moveTo>
                  <a:pt x="72" y="480"/>
                </a:moveTo>
                <a:cubicBezTo>
                  <a:pt x="124" y="392"/>
                  <a:pt x="176" y="304"/>
                  <a:pt x="168" y="240"/>
                </a:cubicBezTo>
                <a:cubicBezTo>
                  <a:pt x="160" y="176"/>
                  <a:pt x="48" y="136"/>
                  <a:pt x="24" y="96"/>
                </a:cubicBezTo>
                <a:cubicBezTo>
                  <a:pt x="0" y="56"/>
                  <a:pt x="12" y="28"/>
                  <a:pt x="24" y="0"/>
                </a:cubicBezTo>
              </a:path>
            </a:pathLst>
          </a:cu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508760" y="2117725"/>
            <a:ext cx="3680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quốc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tế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1219200" y="2438400"/>
            <a:ext cx="304800" cy="914400"/>
          </a:xfrm>
          <a:prstGeom prst="line">
            <a:avLst/>
          </a:prstGeom>
          <a:noFill/>
          <a:ln w="38100" cap="rnd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 flipV="1">
            <a:off x="990600" y="3429000"/>
            <a:ext cx="304800" cy="304800"/>
          </a:xfrm>
          <a:prstGeom prst="line">
            <a:avLst/>
          </a:prstGeom>
          <a:noFill/>
          <a:ln w="38100" cap="rnd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685800" y="2438400"/>
            <a:ext cx="533400" cy="914400"/>
          </a:xfrm>
          <a:prstGeom prst="line">
            <a:avLst/>
          </a:prstGeom>
          <a:noFill/>
          <a:ln w="38100" cap="rnd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685800" y="2971800"/>
            <a:ext cx="685800" cy="609600"/>
          </a:xfrm>
          <a:prstGeom prst="line">
            <a:avLst/>
          </a:prstGeom>
          <a:noFill/>
          <a:ln w="38100" cap="rnd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1219200" y="3733800"/>
            <a:ext cx="304800" cy="381000"/>
          </a:xfrm>
          <a:prstGeom prst="line">
            <a:avLst/>
          </a:prstGeom>
          <a:noFill/>
          <a:ln w="38100" cap="rnd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1447800" y="3352800"/>
            <a:ext cx="1295400" cy="1676400"/>
          </a:xfrm>
          <a:prstGeom prst="line">
            <a:avLst/>
          </a:prstGeom>
          <a:noFill/>
          <a:ln w="38100" cap="rnd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2895600" y="3505200"/>
            <a:ext cx="3505200" cy="1371600"/>
          </a:xfrm>
          <a:prstGeom prst="line">
            <a:avLst/>
          </a:prstGeom>
          <a:noFill/>
          <a:ln w="38100" cap="rnd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531620" y="3886200"/>
            <a:ext cx="4293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hải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trọng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1371600" y="3200400"/>
            <a:ext cx="304800" cy="228600"/>
          </a:xfrm>
          <a:custGeom>
            <a:avLst/>
            <a:gdLst>
              <a:gd name="T0" fmla="*/ 2147483647 w 192"/>
              <a:gd name="T1" fmla="*/ 0 h 144"/>
              <a:gd name="T2" fmla="*/ 2147483647 w 192"/>
              <a:gd name="T3" fmla="*/ 2147483647 h 144"/>
              <a:gd name="T4" fmla="*/ 0 w 192"/>
              <a:gd name="T5" fmla="*/ 2147483647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192" y="0"/>
                </a:moveTo>
                <a:cubicBezTo>
                  <a:pt x="160" y="12"/>
                  <a:pt x="128" y="24"/>
                  <a:pt x="96" y="48"/>
                </a:cubicBezTo>
                <a:cubicBezTo>
                  <a:pt x="64" y="72"/>
                  <a:pt x="16" y="128"/>
                  <a:pt x="0" y="144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1219200" y="3733800"/>
            <a:ext cx="152400" cy="457200"/>
          </a:xfrm>
          <a:custGeom>
            <a:avLst/>
            <a:gdLst>
              <a:gd name="T0" fmla="*/ 2147483647 w 96"/>
              <a:gd name="T1" fmla="*/ 0 h 288"/>
              <a:gd name="T2" fmla="*/ 2147483647 w 96"/>
              <a:gd name="T3" fmla="*/ 2147483647 h 288"/>
              <a:gd name="T4" fmla="*/ 0 w 96"/>
              <a:gd name="T5" fmla="*/ 2147483647 h 288"/>
              <a:gd name="T6" fmla="*/ 0 60000 65536"/>
              <a:gd name="T7" fmla="*/ 0 60000 65536"/>
              <a:gd name="T8" fmla="*/ 0 60000 65536"/>
              <a:gd name="T9" fmla="*/ 0 w 96"/>
              <a:gd name="T10" fmla="*/ 0 h 288"/>
              <a:gd name="T11" fmla="*/ 96 w 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88">
                <a:moveTo>
                  <a:pt x="96" y="0"/>
                </a:moveTo>
                <a:lnTo>
                  <a:pt x="5" y="149"/>
                </a:lnTo>
                <a:lnTo>
                  <a:pt x="0" y="288"/>
                </a:lnTo>
              </a:path>
            </a:pathLst>
          </a:custGeom>
          <a:noFill/>
          <a:ln w="5715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91440" y="6396335"/>
            <a:ext cx="85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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thể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dễ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dàng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giao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lưu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khu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vực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thế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giới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173" name="AutoShape 29"/>
          <p:cNvSpPr>
            <a:spLocks/>
          </p:cNvSpPr>
          <p:nvPr/>
        </p:nvSpPr>
        <p:spPr bwMode="auto">
          <a:xfrm rot="5400000">
            <a:off x="3429000" y="3048000"/>
            <a:ext cx="685800" cy="6019800"/>
          </a:xfrm>
          <a:prstGeom prst="rightBrace">
            <a:avLst>
              <a:gd name="adj1" fmla="val 73148"/>
              <a:gd name="adj2" fmla="val 50000"/>
            </a:avLst>
          </a:prstGeom>
          <a:noFill/>
          <a:ln w="762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066800" y="44196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địa</a:t>
            </a:r>
            <a:endParaRPr lang="en-US" sz="24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Ôxtralia</a:t>
            </a:r>
            <a:endParaRPr lang="en-US" sz="2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42900" y="3886200"/>
            <a:ext cx="1314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Ấn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Dương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1051560" y="1981200"/>
            <a:ext cx="1051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Quốc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396240" y="2209800"/>
            <a:ext cx="701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Ấn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Độ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1" grpId="1" animBg="1"/>
      <p:bldP spid="6153" grpId="0" animBg="1"/>
      <p:bldP spid="6153" grpId="1" animBg="1"/>
      <p:bldP spid="6154" grpId="0"/>
      <p:bldP spid="6154" grpId="1"/>
      <p:bldP spid="6155" grpId="0"/>
      <p:bldP spid="6155" grpId="1"/>
      <p:bldP spid="6156" grpId="0" animBg="1"/>
      <p:bldP spid="6157" grpId="0" animBg="1"/>
      <p:bldP spid="6158" grpId="0" animBg="1"/>
      <p:bldP spid="6159" grpId="0" animBg="1"/>
      <p:bldP spid="6160" grpId="0"/>
      <p:bldP spid="6160" grpId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8" grpId="0" animBg="1"/>
      <p:bldP spid="6169" grpId="0"/>
      <p:bldP spid="6169" grpId="1"/>
      <p:bldP spid="6170" grpId="0" animBg="1"/>
      <p:bldP spid="6171" grpId="0" animBg="1"/>
      <p:bldP spid="6172" grpId="0"/>
      <p:bldP spid="6173" grpId="0" animBg="1"/>
      <p:bldP spid="25" grpId="0"/>
      <p:bldP spid="25" grpId="1"/>
      <p:bldP spid="26" grpId="0"/>
      <p:bldP spid="26" grpId="1"/>
      <p:bldP spid="26" grpId="2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085656" cy="4525963"/>
          </a:xfrm>
        </p:spPr>
      </p:pic>
      <p:sp>
        <p:nvSpPr>
          <p:cNvPr id="7" name="Pentagon 6"/>
          <p:cNvSpPr/>
          <p:nvPr/>
        </p:nvSpPr>
        <p:spPr>
          <a:xfrm>
            <a:off x="3657600" y="3352800"/>
            <a:ext cx="5181600" cy="1143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581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NI-Times" pitchFamily="2" charset="0"/>
              </a:rPr>
              <a:t>I. CÔ SÔÛ HÌNH THAØNH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800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VNI-Bandit" pitchFamily="2" charset="0"/>
              </a:rPr>
              <a:t>B.LÒCH SÖÛ</a:t>
            </a:r>
            <a:endParaRPr lang="en-US" sz="4400" dirty="0">
              <a:solidFill>
                <a:srgbClr val="FF0000"/>
              </a:solidFill>
              <a:latin typeface="VNI-Bandi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th-East-Asi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400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6" name="AutoShape 2" descr="Image result for britain flag"/>
          <p:cNvSpPr>
            <a:spLocks noChangeAspect="1" noChangeArrowheads="1"/>
          </p:cNvSpPr>
          <p:nvPr/>
        </p:nvSpPr>
        <p:spPr bwMode="auto">
          <a:xfrm>
            <a:off x="155575" y="-411163"/>
            <a:ext cx="1743075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orldwar2headquarters.com/imagesThumbnails/flags/british-flag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762000" cy="600076"/>
          </a:xfrm>
          <a:prstGeom prst="rect">
            <a:avLst/>
          </a:prstGeom>
          <a:noFill/>
        </p:spPr>
      </p:pic>
      <p:pic>
        <p:nvPicPr>
          <p:cNvPr id="1032" name="Picture 8" descr="http://worldwar2headquarters.com/imagesThumbnails/flags/british-flag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762000" cy="523876"/>
          </a:xfrm>
          <a:prstGeom prst="rect">
            <a:avLst/>
          </a:prstGeom>
          <a:noFill/>
        </p:spPr>
      </p:pic>
      <p:pic>
        <p:nvPicPr>
          <p:cNvPr id="1034" name="Picture 10" descr="http://worldwar2headquarters.com/imagesThumbnails/flags/british-flag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723900" cy="447676"/>
          </a:xfrm>
          <a:prstGeom prst="rect">
            <a:avLst/>
          </a:prstGeom>
          <a:noFill/>
        </p:spPr>
      </p:pic>
      <p:pic>
        <p:nvPicPr>
          <p:cNvPr id="1036" name="Picture 1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438400"/>
            <a:ext cx="685800" cy="466725"/>
          </a:xfrm>
          <a:prstGeom prst="rect">
            <a:avLst/>
          </a:prstGeom>
          <a:noFill/>
        </p:spPr>
      </p:pic>
      <p:pic>
        <p:nvPicPr>
          <p:cNvPr id="9" name="Picture 1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81200"/>
            <a:ext cx="685800" cy="466725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95600"/>
            <a:ext cx="685800" cy="466725"/>
          </a:xfrm>
          <a:prstGeom prst="rect">
            <a:avLst/>
          </a:prstGeom>
          <a:noFill/>
        </p:spPr>
      </p:pic>
      <p:pic>
        <p:nvPicPr>
          <p:cNvPr id="1038" name="Picture 14" descr="https://upload.wikimedia.org/wikipedia/commons/thumb/2/20/Flag_of_the_Netherlands.svg/2000px-Flag_of_the_Netherland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410200"/>
            <a:ext cx="6858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38200" y="533400"/>
            <a:ext cx="769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BẢN ĐỒ ĐÔNG NAM Á THUỘC ĐỊA </a:t>
            </a:r>
            <a:r>
              <a:rPr lang="en-US" b="1" dirty="0" err="1" smtClean="0"/>
              <a:t>CuỐI</a:t>
            </a:r>
            <a:r>
              <a:rPr lang="en-US" b="1" dirty="0" smtClean="0"/>
              <a:t> THẾ KỶ XIX ĐẦU THẾ KỶ XX</a:t>
            </a:r>
            <a:endParaRPr lang="en-US" b="1" dirty="0"/>
          </a:p>
        </p:txBody>
      </p:sp>
      <p:pic>
        <p:nvPicPr>
          <p:cNvPr id="1040" name="Picture 16" descr="https://upload.wikimedia.org/wikipedia/commons/thumb/9/9a/Flag_of_Spain.svg/222px-Flag_of_Spai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209800"/>
            <a:ext cx="685800" cy="495300"/>
          </a:xfrm>
          <a:prstGeom prst="rect">
            <a:avLst/>
          </a:prstGeom>
          <a:noFill/>
        </p:spPr>
      </p:pic>
      <p:pic>
        <p:nvPicPr>
          <p:cNvPr id="14" name="Picture 14" descr="https://upload.wikimedia.org/wikipedia/commons/thumb/2/20/Flag_of_the_Netherlands.svg/2000px-Flag_of_the_Netherland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953000"/>
            <a:ext cx="685800" cy="53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th-East-Asi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400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6" name="AutoShape 2" descr="Image result for britain flag"/>
          <p:cNvSpPr>
            <a:spLocks noChangeAspect="1" noChangeArrowheads="1"/>
          </p:cNvSpPr>
          <p:nvPr/>
        </p:nvSpPr>
        <p:spPr bwMode="auto">
          <a:xfrm>
            <a:off x="155575" y="-411163"/>
            <a:ext cx="1743075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33400"/>
            <a:ext cx="769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BẢN ĐỒ PHONG TRÀO </a:t>
            </a:r>
            <a:r>
              <a:rPr lang="en-US" b="1" dirty="0" err="1" smtClean="0"/>
              <a:t>GiẢI</a:t>
            </a:r>
            <a:r>
              <a:rPr lang="en-US" b="1" dirty="0" smtClean="0"/>
              <a:t> PHÓNG DÂN TỘC Ở ĐÔNG NAM Á</a:t>
            </a:r>
            <a:endParaRPr lang="en-US" b="1" dirty="0"/>
          </a:p>
        </p:txBody>
      </p:sp>
      <p:pic>
        <p:nvPicPr>
          <p:cNvPr id="47106" name="Picture 2" descr="http://cliparts.co/cliparts/pi5/8yk/pi58yk4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609600" cy="847725"/>
          </a:xfrm>
          <a:prstGeom prst="rect">
            <a:avLst/>
          </a:prstGeom>
          <a:noFill/>
        </p:spPr>
      </p:pic>
      <p:pic>
        <p:nvPicPr>
          <p:cNvPr id="15" name="Picture 2" descr="http://cliparts.co/cliparts/pi5/8yk/pi58yk4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609600" cy="847725"/>
          </a:xfrm>
          <a:prstGeom prst="rect">
            <a:avLst/>
          </a:prstGeom>
          <a:noFill/>
        </p:spPr>
      </p:pic>
      <p:pic>
        <p:nvPicPr>
          <p:cNvPr id="16" name="Picture 2" descr="http://cliparts.co/cliparts/pi5/8yk/pi58yk4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14400"/>
            <a:ext cx="609600" cy="847725"/>
          </a:xfrm>
          <a:prstGeom prst="rect">
            <a:avLst/>
          </a:prstGeom>
          <a:noFill/>
        </p:spPr>
      </p:pic>
      <p:pic>
        <p:nvPicPr>
          <p:cNvPr id="17" name="Picture 2" descr="http://cliparts.co/cliparts/pi5/8yk/pi58yk4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609600" cy="847725"/>
          </a:xfrm>
          <a:prstGeom prst="rect">
            <a:avLst/>
          </a:prstGeom>
          <a:noFill/>
        </p:spPr>
      </p:pic>
      <p:pic>
        <p:nvPicPr>
          <p:cNvPr id="18" name="Picture 2" descr="http://cliparts.co/cliparts/pi5/8yk/pi58yk4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609600" cy="847725"/>
          </a:xfrm>
          <a:prstGeom prst="rect">
            <a:avLst/>
          </a:prstGeom>
          <a:noFill/>
        </p:spPr>
      </p:pic>
      <p:pic>
        <p:nvPicPr>
          <p:cNvPr id="19" name="Picture 2" descr="http://cliparts.co/cliparts/pi5/8yk/pi58yk4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609600" cy="847725"/>
          </a:xfrm>
          <a:prstGeom prst="rect">
            <a:avLst/>
          </a:prstGeom>
          <a:noFill/>
        </p:spPr>
      </p:pic>
      <p:pic>
        <p:nvPicPr>
          <p:cNvPr id="20" name="Picture 2" descr="http://cliparts.co/cliparts/pi5/8yk/pi58yk4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0"/>
            <a:ext cx="609600" cy="8477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76600" y="1371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8/1945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1219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10/1945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5562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8/1945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1905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1946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762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1948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3810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1957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3657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1984</a:t>
            </a:r>
            <a:endParaRPr lang="en-US" sz="2000" b="1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7085656" cy="4525963"/>
          </a:xfrm>
        </p:spPr>
      </p:pic>
      <p:sp>
        <p:nvSpPr>
          <p:cNvPr id="7" name="Pentagon 6"/>
          <p:cNvSpPr/>
          <p:nvPr/>
        </p:nvSpPr>
        <p:spPr>
          <a:xfrm>
            <a:off x="3657600" y="3352800"/>
            <a:ext cx="5181600" cy="1143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3581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NI-Times" pitchFamily="2" charset="0"/>
              </a:rPr>
              <a:t>II. MUÏC TIEÂU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877</Words>
  <Application>Microsoft Office PowerPoint</Application>
  <PresentationFormat>On-screen Show (4:3)</PresentationFormat>
  <Paragraphs>323</Paragraphs>
  <Slides>38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Đại diện các nước dự  Diễn đàn ARF-21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74</cp:revision>
  <dcterms:created xsi:type="dcterms:W3CDTF">2016-03-19T04:41:52Z</dcterms:created>
  <dcterms:modified xsi:type="dcterms:W3CDTF">2016-07-25T14:31:53Z</dcterms:modified>
</cp:coreProperties>
</file>